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99" r:id="rId5"/>
    <p:sldId id="309" r:id="rId6"/>
    <p:sldId id="262" r:id="rId7"/>
    <p:sldId id="265" r:id="rId8"/>
    <p:sldId id="266" r:id="rId9"/>
    <p:sldId id="306" r:id="rId10"/>
    <p:sldId id="263" r:id="rId11"/>
    <p:sldId id="264" r:id="rId12"/>
    <p:sldId id="273" r:id="rId13"/>
    <p:sldId id="272" r:id="rId14"/>
    <p:sldId id="311" r:id="rId15"/>
    <p:sldId id="274" r:id="rId16"/>
    <p:sldId id="275" r:id="rId17"/>
    <p:sldId id="276" r:id="rId18"/>
    <p:sldId id="307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312" r:id="rId32"/>
    <p:sldId id="313" r:id="rId33"/>
    <p:sldId id="314" r:id="rId34"/>
    <p:sldId id="315" r:id="rId35"/>
    <p:sldId id="289" r:id="rId36"/>
    <p:sldId id="290" r:id="rId37"/>
    <p:sldId id="302" r:id="rId38"/>
    <p:sldId id="310" r:id="rId39"/>
    <p:sldId id="291" r:id="rId40"/>
    <p:sldId id="293" r:id="rId41"/>
    <p:sldId id="295" r:id="rId42"/>
    <p:sldId id="297" r:id="rId43"/>
    <p:sldId id="298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59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16223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2019       YKS    SÜRECİ</a:t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780928"/>
            <a:ext cx="8064896" cy="352839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YÜKSEKÖĞRETİM KURUMLARI SINAVI 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(TYT – AYT)</a:t>
            </a:r>
          </a:p>
          <a:p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BİLGİLENDİRMESİ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tr-TR" sz="2600" b="1" dirty="0" smtClean="0">
                <a:solidFill>
                  <a:schemeClr val="accent2">
                    <a:lumMod val="75000"/>
                  </a:schemeClr>
                </a:solidFill>
              </a:rPr>
              <a:t>Sunum 1.1 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genctercih.com tarafından hazırlanmıştır.</a:t>
            </a:r>
            <a:endParaRPr lang="tr-T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TYT UYGULANIŞI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HAZİRAN 2019’DA CUMARTESİ GÜNÜ UYGULANACAKTIR</a:t>
            </a:r>
          </a:p>
          <a:p>
            <a:endParaRPr lang="tr-TR" sz="2400" b="1" dirty="0"/>
          </a:p>
          <a:p>
            <a:r>
              <a:rPr lang="tr-TR" sz="2400" b="1" dirty="0" smtClean="0"/>
              <a:t>TEK SORU KİTAPÇIĞI DAĞITILACAKTIR.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SINAV SÜRESİ 120 SORU İÇİN 135 DAKİKADIR.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TYT BAŞLAMA SAATİ DUYURULACAKTIR. </a:t>
            </a:r>
          </a:p>
          <a:p>
            <a:endParaRPr lang="tr-TR" sz="2400" b="1" dirty="0"/>
          </a:p>
          <a:p>
            <a:r>
              <a:rPr lang="tr-TR" sz="2400" b="1" dirty="0" smtClean="0"/>
              <a:t>AÇIK UÇLU SORU SORULMAYACAK VE 4 YANLIŞ BİR DOĞRUYU GÖTÜRECEKTİR.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034262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TYT SORU DAĞILIMLARI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398904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122" name="Picture 2" descr="C:\Users\Senay\Desktop\2018 üniversiteye giriş sunumları\2018 ty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713268"/>
            <a:ext cx="7776864" cy="5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33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ADAYLARA TAVSİYEMİZ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3000" dirty="0" smtClean="0"/>
              <a:t>TYT sınavında adayların daha iyi hazırlanabilmesi için kaliteli ve edebi değeri olan kitapları okuması,</a:t>
            </a:r>
          </a:p>
          <a:p>
            <a:endParaRPr lang="tr-TR" sz="3000" dirty="0" smtClean="0"/>
          </a:p>
          <a:p>
            <a:r>
              <a:rPr lang="tr-TR" sz="3000" dirty="0" smtClean="0"/>
              <a:t>Matematik içinde analitik düşünme, problem çözme, soyut düşünebilme gibi yeteneklerini geliştirecek egzersizler yapmaları yerinde olur.</a:t>
            </a:r>
          </a:p>
          <a:p>
            <a:endParaRPr lang="tr-TR" sz="30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3485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6264696" cy="3649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Senay\Desktop\2018 üniversiteye giriş sunumları\TYT PUUAN HESAPLAMA MAN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903649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369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r>
              <a:rPr lang="tr-TR" sz="3400" b="1" dirty="0" smtClean="0">
                <a:solidFill>
                  <a:srgbClr val="0070C0"/>
                </a:solidFill>
              </a:rPr>
              <a:t>TYT’de ders başına her bir netin yaklaşık değeri</a:t>
            </a:r>
            <a:endParaRPr lang="tr-TR" sz="3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873234"/>
              </p:ext>
            </p:extLst>
          </p:nvPr>
        </p:nvGraphicFramePr>
        <p:xfrm>
          <a:off x="539552" y="1556794"/>
          <a:ext cx="799288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378877"/>
                <a:gridCol w="1445523"/>
                <a:gridCol w="1870675"/>
                <a:gridCol w="1785645"/>
              </a:tblGrid>
              <a:tr h="13157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 dirty="0">
                          <a:effectLst/>
                        </a:rPr>
                        <a:t>Der Adı 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effectLst/>
                        </a:rPr>
                        <a:t>TYT Soru Sayısı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1 Net Değeri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Toplam Puan Katkısı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TYT Test Ağırlıkları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Türkçe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Matematik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Sosyal Bil.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Fen Bil. Testi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234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TYT SONUÇLARI NERELERDE KULLANILICAK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TYT’DE </a:t>
            </a:r>
            <a:r>
              <a:rPr lang="tr-TR" sz="2400" b="1" dirty="0">
                <a:solidFill>
                  <a:srgbClr val="C00000"/>
                </a:solidFill>
              </a:rPr>
              <a:t>150 HAM PUANIN ÜSTÜ: 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* Önlisans programların (Örgün Açıköğretim)  tercihinde,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Özel yetenek sınavlarına ön başvuruda, 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İkinci aşama Alan Yeterlilik Sınavında puan hesaplanma  hakkı verir.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1800" b="1" dirty="0" smtClean="0">
                <a:solidFill>
                  <a:srgbClr val="FF0000"/>
                </a:solidFill>
              </a:rPr>
              <a:t>Not: İkinci aşamaya giriş barajı olan, İlk aşamada  180 puan alma şartı 150 puana indirilmiştir.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8058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 PUANI İLE ASKER ve POLİS MESLEK YÜKSEKOKULU ÖN BAŞVURULARI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600" dirty="0" smtClean="0"/>
              <a:t>Astsubay </a:t>
            </a:r>
            <a:r>
              <a:rPr lang="tr-TR" sz="2600" dirty="0"/>
              <a:t>Meslek </a:t>
            </a:r>
            <a:r>
              <a:rPr lang="tr-TR" sz="2600" dirty="0" smtClean="0"/>
              <a:t>Yüksekokulu ön  başvurusunda kullanılacaktır. Ön başvuru için kaç ham puan gerektiği başvuru sürecinde açıklanacaktır. </a:t>
            </a:r>
          </a:p>
          <a:p>
            <a:pPr>
              <a:buFont typeface="Arial" charset="0"/>
              <a:buChar char="•"/>
            </a:pPr>
            <a:endParaRPr lang="tr-TR" sz="2400" dirty="0"/>
          </a:p>
          <a:p>
            <a:r>
              <a:rPr lang="tr-TR" sz="2600" dirty="0"/>
              <a:t> </a:t>
            </a:r>
            <a:r>
              <a:rPr lang="tr-TR" sz="2600" dirty="0" smtClean="0"/>
              <a:t>Polis </a:t>
            </a:r>
            <a:r>
              <a:rPr lang="tr-TR" sz="2600" dirty="0"/>
              <a:t>Meslek </a:t>
            </a:r>
            <a:r>
              <a:rPr lang="tr-TR" sz="2600" dirty="0" smtClean="0"/>
              <a:t>Yüksekokulu ön </a:t>
            </a:r>
            <a:r>
              <a:rPr lang="tr-TR" sz="2600" dirty="0"/>
              <a:t>başvurusunda </a:t>
            </a:r>
            <a:r>
              <a:rPr lang="tr-TR" sz="2600" dirty="0" smtClean="0"/>
              <a:t>kullanılacaktır. Bu okulun başvurusunda muhtemelen </a:t>
            </a:r>
            <a:r>
              <a:rPr lang="tr-TR" sz="2600" dirty="0"/>
              <a:t>250-280 </a:t>
            </a:r>
            <a:r>
              <a:rPr lang="tr-TR" sz="2600" dirty="0" smtClean="0"/>
              <a:t>aralığında bir ham puan istenecektir.                    (2018 başvurusunda 260 TYT puanı istenmiştir)</a:t>
            </a:r>
            <a:endParaRPr lang="tr-TR" sz="26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56643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ÖNEMLİ</a:t>
            </a:r>
            <a:r>
              <a:rPr lang="tr-TR" sz="3200" dirty="0" smtClean="0"/>
              <a:t> </a:t>
            </a:r>
            <a:r>
              <a:rPr lang="tr-TR" sz="3200" b="1" dirty="0" smtClean="0"/>
              <a:t>DEĞİŞİKLİK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tr-TR" sz="2400" b="1" dirty="0" smtClean="0">
              <a:solidFill>
                <a:srgbClr val="C00000"/>
              </a:solidFill>
            </a:endParaRPr>
          </a:p>
          <a:p>
            <a:r>
              <a:rPr lang="tr-TR" sz="2400" b="1" dirty="0" smtClean="0">
                <a:solidFill>
                  <a:srgbClr val="C00000"/>
                </a:solidFill>
              </a:rPr>
              <a:t>KESİNLİKLE TYT (İLK AŞAMA) PUANI İLE 4 YILLIK YÜKSEKOKULLARA YANİ LİSANS PROGRAMLARINA ÖĞRENCİ ALIMI YAPILMAYACAKTIR.</a:t>
            </a:r>
          </a:p>
          <a:p>
            <a:endParaRPr lang="tr-TR" sz="2400" b="1" dirty="0" smtClean="0">
              <a:solidFill>
                <a:srgbClr val="C00000"/>
              </a:solidFill>
            </a:endParaRPr>
          </a:p>
          <a:p>
            <a:r>
              <a:rPr lang="tr-TR" sz="2400" b="1" dirty="0" smtClean="0">
                <a:solidFill>
                  <a:srgbClr val="C00000"/>
                </a:solidFill>
              </a:rPr>
              <a:t>YÜKSEKOKUL (4 YILLIK)  KAZANMA HEDEFİ OLAN ADAYLARIN İKİNCİ AŞAMA AYT’YE GİRMELERİ VE BU YÜKSEKOKULLAR İÇİN GEREKLİ OLAN PUANLARI ALMALARI GEREKMEKTEDİR.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90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YKS’DE İKİNCİ AŞAMA SINAVI: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</a:rPr>
              <a:t>ALAN YETERLİLİK TESTİ</a:t>
            </a:r>
          </a:p>
          <a:p>
            <a:pPr marL="0" indent="0" algn="ctr">
              <a:buNone/>
            </a:pPr>
            <a:r>
              <a:rPr lang="tr-TR" sz="6000" b="1" dirty="0">
                <a:solidFill>
                  <a:schemeClr val="accent2">
                    <a:lumMod val="50000"/>
                  </a:schemeClr>
                </a:solidFill>
              </a:rPr>
              <a:t> AYT </a:t>
            </a:r>
          </a:p>
          <a:p>
            <a:pPr marL="0" indent="0" algn="ctr">
              <a:buNone/>
            </a:pP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05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70C0"/>
                </a:solidFill>
              </a:rPr>
              <a:t>İKİNCİ AŞAMA AYT’YE GİRİŞ</a:t>
            </a:r>
            <a:endParaRPr lang="tr-TR" sz="32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1800" dirty="0" smtClean="0"/>
              <a:t>   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ADAY TYT PUANINI BİLMEDEN AYT’YE GİRECEKTİR. </a:t>
            </a:r>
            <a:r>
              <a:rPr lang="tr-TR" sz="2400" b="1" dirty="0" smtClean="0">
                <a:solidFill>
                  <a:srgbClr val="FF0000"/>
                </a:solidFill>
              </a:rPr>
              <a:t>(Not: Aday TYT’den 150 puanı geçememiş ise </a:t>
            </a:r>
            <a:r>
              <a:rPr lang="tr-TR" sz="2400" b="1" dirty="0" err="1" smtClean="0">
                <a:solidFill>
                  <a:srgbClr val="FF0000"/>
                </a:solidFill>
              </a:rPr>
              <a:t>AYT’ye</a:t>
            </a:r>
            <a:r>
              <a:rPr lang="tr-TR" sz="2400" b="1" dirty="0" smtClean="0">
                <a:solidFill>
                  <a:srgbClr val="FF0000"/>
                </a:solidFill>
              </a:rPr>
              <a:t> girmiş olsa bile AYT puanı hesaplanmayacaktır.) </a:t>
            </a:r>
          </a:p>
          <a:p>
            <a:pPr>
              <a:lnSpc>
                <a:spcPct val="150000"/>
              </a:lnSpc>
            </a:pPr>
            <a:endParaRPr lang="tr-TR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6131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YKS SINAVLARI: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</a:t>
            </a:r>
            <a:endParaRPr lang="tr-TR" sz="2400" dirty="0" smtClean="0"/>
          </a:p>
          <a:p>
            <a:r>
              <a:rPr lang="tr-TR" sz="3600" dirty="0" smtClean="0"/>
              <a:t>BİRİNCİ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TEMEL YETENEK TESTİ </a:t>
            </a:r>
            <a:r>
              <a:rPr lang="tr-TR" sz="3600" b="1" dirty="0" smtClean="0">
                <a:solidFill>
                  <a:srgbClr val="0070C0"/>
                </a:solidFill>
              </a:rPr>
              <a:t>(TYT)</a:t>
            </a:r>
          </a:p>
          <a:p>
            <a:endParaRPr lang="tr-TR" sz="3600" dirty="0"/>
          </a:p>
          <a:p>
            <a:r>
              <a:rPr lang="tr-TR" sz="3600" dirty="0" smtClean="0"/>
              <a:t>İKİNCİ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ALAN YETERLİKİK TESTİ </a:t>
            </a:r>
            <a:r>
              <a:rPr lang="tr-TR" sz="3600" b="1" dirty="0" smtClean="0">
                <a:solidFill>
                  <a:srgbClr val="002060"/>
                </a:solidFill>
              </a:rPr>
              <a:t>(AYT)    </a:t>
            </a:r>
          </a:p>
          <a:p>
            <a:pPr marL="0" indent="0">
              <a:buNone/>
            </a:pPr>
            <a:r>
              <a:rPr lang="tr-TR" sz="3600" b="1" dirty="0" smtClean="0">
                <a:solidFill>
                  <a:srgbClr val="002060"/>
                </a:solidFill>
              </a:rPr>
              <a:t>                              ve DİL TESTİ</a:t>
            </a:r>
          </a:p>
          <a:p>
            <a:pPr marL="0" indent="0">
              <a:buNone/>
            </a:pPr>
            <a:endParaRPr lang="tr-TR" sz="2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AYT ANLATIMI (ALAN YETERLİLİK TESTİ</a:t>
            </a:r>
            <a:r>
              <a:rPr lang="tr-TR" sz="3200" b="1" dirty="0" smtClean="0">
                <a:solidFill>
                  <a:srgbClr val="C00000"/>
                </a:solidFill>
              </a:rPr>
              <a:t>)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53650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YKS başvurusu 2019 mart ayında ÖSYS (TYT ve AYT  aynı anda yapılacaktır)</a:t>
            </a:r>
          </a:p>
          <a:p>
            <a:r>
              <a:rPr lang="tr-TR" sz="2400" dirty="0" smtClean="0"/>
              <a:t>TYT’de 150 ve üstü ham puan alan adaylar 2. aşama sınavında (AYT) puan hesaplama hakkına sahip olacaklardır. </a:t>
            </a:r>
          </a:p>
          <a:p>
            <a:r>
              <a:rPr lang="tr-TR" sz="2400" dirty="0" smtClean="0"/>
              <a:t>TYT’de 150 puanı geçmiş ve AYT netleri ile aday AYT puan türlerinin her hangi birinde 180 ham puanı geçerse AYT barajını geçmiş olacaktır ve bu adayların yerleştirme puanları hesaplanacaktır.</a:t>
            </a:r>
          </a:p>
          <a:p>
            <a:r>
              <a:rPr lang="tr-TR" sz="2400" dirty="0" smtClean="0"/>
              <a:t>Aday 180 puanı geçtiği AYT puan türünden tercih yapabilir.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16347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899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 DERS KAPSAMLARI ve SORU SAYILARI </a:t>
            </a:r>
            <a:endParaRPr lang="tr-TR" sz="2800" dirty="0"/>
          </a:p>
        </p:txBody>
      </p:sp>
      <p:pic>
        <p:nvPicPr>
          <p:cNvPr id="2050" name="Picture 2" descr="C:\Users\Senay\Desktop\örnek çalışma\fotolar\EDEBİTAY SOSYAL 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89" y="1700808"/>
            <a:ext cx="915573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664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Tarih-1 ve Coğrafya-1 Kapsamı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Coğrafya-1:  coğrafya öğretim programında belirtilen </a:t>
            </a:r>
            <a:r>
              <a:rPr lang="tr-TR" sz="2800" b="1" dirty="0">
                <a:solidFill>
                  <a:srgbClr val="C00000"/>
                </a:solidFill>
              </a:rPr>
              <a:t>9. ve 10. sınıf </a:t>
            </a:r>
            <a:r>
              <a:rPr lang="tr-TR" sz="2800" b="1" dirty="0" smtClean="0">
                <a:solidFill>
                  <a:srgbClr val="C00000"/>
                </a:solidFill>
              </a:rPr>
              <a:t>kazanımlarından oluşmaktadır</a:t>
            </a:r>
          </a:p>
          <a:p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C00000"/>
                </a:solidFill>
              </a:rPr>
              <a:t>Tarih-1: Tarih dersinin 9 ve 10. sınıf tarih ve İnkılap Tarihi kazanımlarından oluşmaktadır. </a:t>
            </a:r>
          </a:p>
          <a:p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55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400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Sosyal Bilimler-2 Sınavı: </a:t>
            </a:r>
            <a:endParaRPr lang="tr-T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996953"/>
            <a:ext cx="5976664" cy="18722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Senay\Desktop\örnek çalışma\fotolar\SOSY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9" y="1916832"/>
            <a:ext cx="8576543" cy="364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218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 Bilimler-2 Ders Kapsamları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Felsefe Grubu: Felsefe, Sosyoloji, Psikoloji ve Mantık Derslerinin tüm lise müfredatını kapsamaktadır.</a:t>
            </a:r>
          </a:p>
          <a:p>
            <a:r>
              <a:rPr lang="tr-TR" sz="2400" dirty="0" smtClean="0"/>
              <a:t>Tarih-2 Coğrafya-2 derslerinin konu kapsamı; yukarıda belirtilen bu derslerin ortak konuları dışında kalan diğer tüm lise müfredatını kapsar. 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Din dersinden muaf olan adaylar, ilave felsefe grubu sorularını yanıtlayacaktır.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30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7424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Fen Bilimleri Sınavı: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 derslerin tüm lise müfredatını kapsar. </a:t>
            </a:r>
            <a:endParaRPr lang="tr-T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Senay\Desktop\örnek çalışma\fotolar\fen bilimleri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3" y="2708920"/>
            <a:ext cx="839421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30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373042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Matematik Sınavı</a:t>
            </a:r>
            <a:r>
              <a:rPr lang="tr-TR" sz="3600" dirty="0" smtClean="0"/>
              <a:t>:  </a:t>
            </a:r>
            <a:br>
              <a:rPr lang="tr-TR" sz="3600" dirty="0" smtClean="0"/>
            </a:br>
            <a:r>
              <a:rPr lang="tr-TR" sz="3600" dirty="0" smtClean="0"/>
              <a:t> Tüm Lise Matematik ve Geometri konularını kapsamaktadır. </a:t>
            </a:r>
            <a:br>
              <a:rPr lang="tr-TR" sz="3600" dirty="0" smtClean="0"/>
            </a:b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Yaklaşık 30 mat 10 geometri sorusu sorulacaktır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05064"/>
            <a:ext cx="8496944" cy="2520280"/>
          </a:xfrm>
        </p:spPr>
        <p:txBody>
          <a:bodyPr>
            <a:normAutofit/>
          </a:bodyPr>
          <a:lstStyle/>
          <a:p>
            <a:r>
              <a:rPr lang="tr-TR" dirty="0" smtClean="0"/>
              <a:t>Matematik Soru Sayısı Toplam 40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Not: AYT’de hangi derslerde hangi konuların sorulacağı bilgisine  genctercih.com dan ulaşabilirsiniz. </a:t>
            </a:r>
            <a:endParaRPr lang="tr-T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1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Sınavı: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İng</a:t>
            </a:r>
            <a:r>
              <a:rPr lang="tr-TR" sz="2800" dirty="0"/>
              <a:t>.</a:t>
            </a:r>
            <a:r>
              <a:rPr lang="tr-TR" sz="2800" dirty="0" smtClean="0"/>
              <a:t> Alm. </a:t>
            </a:r>
            <a:r>
              <a:rPr lang="tr-TR" sz="2800" dirty="0" err="1" smtClean="0"/>
              <a:t>Frnsz</a:t>
            </a:r>
            <a:r>
              <a:rPr lang="tr-TR" sz="2800" dirty="0" smtClean="0"/>
              <a:t>. Rusça ve Arapça Dillerinden yapılır.</a:t>
            </a:r>
          </a:p>
          <a:p>
            <a:r>
              <a:rPr lang="tr-TR" sz="2800" dirty="0" smtClean="0"/>
              <a:t>Aday bu </a:t>
            </a:r>
            <a:r>
              <a:rPr lang="tr-TR" sz="2800" dirty="0"/>
              <a:t>5</a:t>
            </a:r>
            <a:r>
              <a:rPr lang="tr-TR" sz="2800" dirty="0" smtClean="0"/>
              <a:t> dilden birini seçerek Dil sınavına girer. </a:t>
            </a:r>
          </a:p>
          <a:p>
            <a:r>
              <a:rPr lang="tr-TR" sz="2800" dirty="0" smtClean="0"/>
              <a:t>80 soru sorulacaktır. </a:t>
            </a:r>
          </a:p>
          <a:p>
            <a:r>
              <a:rPr lang="tr-TR" sz="2800" dirty="0" smtClean="0"/>
              <a:t>O dilin tüm lise müfredatını kapsamaktadır. </a:t>
            </a:r>
          </a:p>
          <a:p>
            <a:r>
              <a:rPr lang="tr-TR" sz="2800" dirty="0" smtClean="0"/>
              <a:t>Beş farklı dilden yapılacak sınavda tek puanlama ve sıra olacaktır.</a:t>
            </a:r>
          </a:p>
          <a:p>
            <a:r>
              <a:rPr lang="tr-TR" sz="2800" dirty="0" smtClean="0"/>
              <a:t>120 dakika sınav süresi olacaktır.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17138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AYT UYGULANIŞI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968552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AYT’de adaya tek kitapçık verilecektir. Aday kendi tercih önceliğine göre istediği testten başlayarak, istediği kadar test yanıtlayabilir.</a:t>
            </a:r>
          </a:p>
          <a:p>
            <a:r>
              <a:rPr lang="tr-TR" sz="2800" dirty="0" smtClean="0"/>
              <a:t>AYT’de açık uçlu soru sorulmayacaktır ve 4 yanlış bir doğruyu götürecektir.</a:t>
            </a:r>
          </a:p>
          <a:p>
            <a:r>
              <a:rPr lang="tr-TR" sz="2800" dirty="0" smtClean="0"/>
              <a:t>Bu durumda adayın zamanı iyi kullanması açısından 2 veya 3 teste girmesi tavsiye olunur. </a:t>
            </a:r>
          </a:p>
          <a:p>
            <a:r>
              <a:rPr lang="tr-TR" sz="2800" dirty="0"/>
              <a:t>İ</a:t>
            </a:r>
            <a:r>
              <a:rPr lang="tr-TR" sz="2800" dirty="0" smtClean="0"/>
              <a:t>kinci aşama sınavına </a:t>
            </a:r>
            <a:r>
              <a:rPr lang="tr-TR" sz="2800" dirty="0"/>
              <a:t>4 testten birden </a:t>
            </a:r>
            <a:r>
              <a:rPr lang="tr-TR" sz="2800" dirty="0" smtClean="0"/>
              <a:t>girilmesi zaman baskısı oluşturacaktır. </a:t>
            </a:r>
          </a:p>
          <a:p>
            <a:r>
              <a:rPr lang="tr-TR" sz="2800" dirty="0" smtClean="0"/>
              <a:t>4 teste birden hazırlanmanın hiç gereği yoktur, lütfen kazanmak istediğiniz programı önceden seçiniz.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378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ALAN YETERLİKİK TESTİ SÜRELERİ </a:t>
            </a:r>
            <a:endParaRPr lang="tr-TR" sz="3600" dirty="0"/>
          </a:p>
        </p:txBody>
      </p:sp>
      <p:pic>
        <p:nvPicPr>
          <p:cNvPr id="5122" name="Picture 2" descr="C:\Users\Senay\Desktop\örnek çalışma\fotolar\SINAV SÜRESİ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" y="1333142"/>
            <a:ext cx="9009665" cy="41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36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2019 </a:t>
            </a:r>
            <a:r>
              <a:rPr lang="tr-TR" sz="3600" b="1" dirty="0" smtClean="0">
                <a:solidFill>
                  <a:srgbClr val="0070C0"/>
                </a:solidFill>
              </a:rPr>
              <a:t>YKS BAŞVURUSU ve SÜRECİ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28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457200" y="2816501"/>
          <a:ext cx="8229600" cy="20933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45212">
                <a:tc>
                  <a:txBody>
                    <a:bodyPr/>
                    <a:lstStyle/>
                    <a:p>
                      <a:pPr algn="l" fontAlgn="t"/>
                      <a:r>
                        <a:rPr lang="tr-TR" sz="1500">
                          <a:effectLst/>
                        </a:rPr>
                        <a:t>Sınavın Adı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E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500">
                          <a:effectLst/>
                        </a:rPr>
                        <a:t>Sınav Tarihi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500">
                          <a:effectLst/>
                        </a:rPr>
                        <a:t>Başvuru Tarihleri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500">
                          <a:effectLst/>
                        </a:rPr>
                        <a:t>Sonuç Açıklama Tarihi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EDE"/>
                    </a:solidFill>
                  </a:tcPr>
                </a:tc>
              </a:tr>
              <a:tr h="567133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effectLst/>
                        </a:rPr>
                        <a:t>Yükseköğretim Kurumları Sınavı 1. Oturum (TYT)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effectLst/>
                        </a:rPr>
                        <a:t>15.06.2019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tr-TR" sz="1500">
                          <a:effectLst/>
                        </a:rPr>
                        <a:t/>
                      </a:r>
                      <a:br>
                        <a:rPr lang="tr-TR" sz="1500">
                          <a:effectLst/>
                        </a:rPr>
                      </a:br>
                      <a:r>
                        <a:rPr lang="tr-TR" sz="1500">
                          <a:effectLst/>
                        </a:rPr>
                        <a:t>12.02.2019 </a:t>
                      </a:r>
                      <a:br>
                        <a:rPr lang="tr-TR" sz="1500">
                          <a:effectLst/>
                        </a:rPr>
                      </a:br>
                      <a:r>
                        <a:rPr lang="tr-TR" sz="1500">
                          <a:effectLst/>
                        </a:rPr>
                        <a:t>06.03.2019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tr-TR" sz="1500">
                          <a:effectLst/>
                        </a:rPr>
                        <a:t/>
                      </a:r>
                      <a:br>
                        <a:rPr lang="tr-TR" sz="1500">
                          <a:effectLst/>
                        </a:rPr>
                      </a:br>
                      <a:r>
                        <a:rPr lang="tr-TR" sz="1500">
                          <a:effectLst/>
                        </a:rPr>
                        <a:t/>
                      </a:r>
                      <a:br>
                        <a:rPr lang="tr-TR" sz="1500">
                          <a:effectLst/>
                        </a:rPr>
                      </a:br>
                      <a:r>
                        <a:rPr lang="tr-TR" sz="1500">
                          <a:effectLst/>
                        </a:rPr>
                        <a:t>18.07.2019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7133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effectLst/>
                        </a:rPr>
                        <a:t>Yükseköğretim Kurumları Sınavı 2. Oturum (AYT)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effectLst/>
                        </a:rPr>
                        <a:t>16.06.2019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67133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effectLst/>
                        </a:rPr>
                        <a:t>Yükseköğretim Kurumları Sınavı 3. Oturum (YDT)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effectLst/>
                        </a:rPr>
                        <a:t>16.06.2019</a:t>
                      </a:r>
                    </a:p>
                  </a:txBody>
                  <a:tcPr marL="61645" marR="61645" marT="61645" marB="6164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596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899592" y="1417638"/>
            <a:ext cx="7787208" cy="643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Senay\Desktop\2018 üniversiteye giriş sunumları\ayt - sunum 5.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2" y="827736"/>
            <a:ext cx="9146060" cy="52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928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683568" y="1412776"/>
            <a:ext cx="7571184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4098" name="Picture 2" descr="C:\Users\Senay\Desktop\2019 YKS SÜRECİ\puan hesaplama\ayt sa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4" y="404664"/>
            <a:ext cx="895815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14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211144" cy="93124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Senay\Desktop\2019 YKS SÜRECİ\puan hesaplama\ayt-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" y="476672"/>
            <a:ext cx="899550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408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859216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2050" name="Picture 2" descr="C:\Users\Senay\Desktop\2019 YKS SÜRECİ\puan hesaplama\ayt-sö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" y="480092"/>
            <a:ext cx="8843436" cy="625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930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043608" y="1417638"/>
            <a:ext cx="7643192" cy="35517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1026" name="Picture 2" descr="C:\Users\Senay\Desktop\2019 YKS SÜRECİ\puan hesaplama\ayd di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4" y="680922"/>
            <a:ext cx="8833964" cy="58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11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HATIRLATMALAR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tr-TR" sz="3000" dirty="0" smtClean="0"/>
              <a:t>TYT’de 150 ham  puanı geçemeyen adayın YKS puanı hesaplanmaz.</a:t>
            </a:r>
          </a:p>
          <a:p>
            <a:r>
              <a:rPr lang="tr-TR" sz="3000" dirty="0" smtClean="0"/>
              <a:t>TYT netleri YKS puanını hesaplamada kullanılır.</a:t>
            </a:r>
          </a:p>
          <a:p>
            <a:r>
              <a:rPr lang="tr-TR" sz="3000" dirty="0" smtClean="0"/>
              <a:t>AYT başarısı / başarısızlığı TYT puanını etkilemez. </a:t>
            </a:r>
            <a:endParaRPr lang="tr-TR" sz="3000" dirty="0"/>
          </a:p>
          <a:p>
            <a:r>
              <a:rPr lang="tr-TR" sz="3000" dirty="0" smtClean="0"/>
              <a:t>Aday AYT’de 180 ham puanı geçmese de, TYT ham puanında 150’yi geçtiği için, TYT puanı ile tercih yapabilir.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2102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3200" dirty="0" smtClean="0"/>
              <a:t>AYT puanları birbirinden bağımsız hesaplanır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AYT </a:t>
            </a:r>
            <a:r>
              <a:rPr lang="tr-TR" sz="3000" dirty="0"/>
              <a:t>puanı hesaplanırken her alan için o alana kaynaklık eden iki </a:t>
            </a:r>
            <a:r>
              <a:rPr lang="tr-TR" sz="3000" dirty="0" smtClean="0"/>
              <a:t>AYT testi kullanılır. </a:t>
            </a:r>
          </a:p>
          <a:p>
            <a:r>
              <a:rPr lang="tr-TR" sz="3000" dirty="0" smtClean="0"/>
              <a:t>Örnek: AYT’de 3 teste giren adayın (MAT, FEN, Edebiyat Sos-1) sayısal puanı hesaplanırken Mat ve Fen testleri dikkate alınır, Edebiyat-sos-1 netleri Sayısal puanını etkilemez. </a:t>
            </a:r>
          </a:p>
          <a:p>
            <a:r>
              <a:rPr lang="tr-TR" sz="3000" dirty="0" smtClean="0"/>
              <a:t>Aynı şekilde bu adayın Eşit Ağırlık Puanı hesaplanırken de Mat ve Edebiyat Sos-1 netleri dikkate alınır, Fen netleri dikkate alınmaz. </a:t>
            </a:r>
            <a:endParaRPr lang="tr-TR" sz="3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2584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BAŞARI SINIRLAMASI ŞARTI: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Tıp:                        50.000 (Sayısal puanda)</a:t>
            </a:r>
          </a:p>
          <a:p>
            <a:r>
              <a:rPr lang="tr-TR" dirty="0" smtClean="0"/>
              <a:t>Hukuk:                190.000 (EA Puanda)</a:t>
            </a:r>
          </a:p>
          <a:p>
            <a:r>
              <a:rPr lang="tr-TR" dirty="0" smtClean="0"/>
              <a:t>Mimarlık:            250.000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Öğretmenlikler: 300.000 (Say-EA-Söz-Dil Puanda)</a:t>
            </a:r>
          </a:p>
          <a:p>
            <a:r>
              <a:rPr lang="tr-TR" dirty="0"/>
              <a:t>Mühendislikler: </a:t>
            </a:r>
            <a:r>
              <a:rPr lang="tr-TR" dirty="0" smtClean="0"/>
              <a:t>300.000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smtClean="0">
                <a:solidFill>
                  <a:srgbClr val="C00000"/>
                </a:solidFill>
              </a:rPr>
              <a:t>  (Su, Orman ve Ziraat mühendislikleri hariç)</a:t>
            </a:r>
          </a:p>
          <a:p>
            <a:pPr marL="0" indent="0">
              <a:buNone/>
            </a:pPr>
            <a:r>
              <a:rPr lang="tr-TR" sz="2800" b="1" dirty="0" smtClean="0"/>
              <a:t>Adayların bu programları tercih edebilmeleri için ilgili puan türlerinde, belirtilen başarı sırası içinde olması gerekmektedir.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120393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MTOK Aynen devam edecektir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Meslek lisesi mezunlarının alanları ile ilgili 2 yıllık önlisans programları için aldıkları ek puan hakkı TYT’de devam etmektedir.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30/03/2012 tarihinden önce meslek lisesi mezunu yada öğrencisi olan adayların ilgili lisans programları için aldıkları ek puan hakkı devam etmektedir. 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841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YKS ALANLARI VE PUAN TÜRLERİ: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TÜRKÇE SOSYAL 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b="1" dirty="0" smtClean="0">
                <a:solidFill>
                  <a:srgbClr val="C00000"/>
                </a:solidFill>
              </a:rPr>
              <a:t> SÖZEL ALAN: </a:t>
            </a:r>
          </a:p>
          <a:p>
            <a:pPr algn="ctr"/>
            <a:endParaRPr lang="tr-TR" sz="2400" dirty="0" smtClean="0"/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SÖZEL (</a:t>
            </a:r>
            <a:r>
              <a:rPr lang="tr-TR" sz="2600" b="1" dirty="0" smtClean="0">
                <a:solidFill>
                  <a:srgbClr val="FF0000"/>
                </a:solidFill>
              </a:rPr>
              <a:t>SÖZ</a:t>
            </a:r>
            <a:r>
              <a:rPr lang="tr-TR" sz="2600" dirty="0" smtClean="0"/>
              <a:t>)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      AYT’DE GİRMESİ GEREKEN SINAVLAR   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b="1" dirty="0" smtClean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600" b="1" dirty="0" smtClean="0"/>
              <a:t>  ve </a:t>
            </a:r>
          </a:p>
          <a:p>
            <a:pPr marL="0" indent="0" algn="ctr">
              <a:buNone/>
            </a:pPr>
            <a:r>
              <a:rPr lang="tr-TR" sz="2600" b="1" dirty="0" smtClean="0"/>
              <a:t>             SOSYAL BİLİMLER 2 SINAVI 40 SORU</a:t>
            </a: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366644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YKS BAŞVURUSU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başvuruda adaylar TYT ve </a:t>
            </a:r>
            <a:r>
              <a:rPr lang="tr-TR" dirty="0" smtClean="0"/>
              <a:t>AYT </a:t>
            </a:r>
            <a:r>
              <a:rPr lang="tr-TR" dirty="0"/>
              <a:t>başvurusunu yapacaklardır.</a:t>
            </a:r>
          </a:p>
          <a:p>
            <a:r>
              <a:rPr lang="tr-TR" dirty="0"/>
              <a:t>Dileyen adaylar sadece TYT’ye başvurup </a:t>
            </a:r>
            <a:r>
              <a:rPr lang="tr-TR" dirty="0" smtClean="0"/>
              <a:t>AYT’ye başvurmayabilir.</a:t>
            </a:r>
            <a:endParaRPr lang="tr-TR" dirty="0"/>
          </a:p>
          <a:p>
            <a:r>
              <a:rPr lang="tr-TR" dirty="0"/>
              <a:t>Bu başvuruyu yapmayan adaylar </a:t>
            </a:r>
            <a:r>
              <a:rPr lang="tr-TR" dirty="0" smtClean="0"/>
              <a:t>2019 </a:t>
            </a:r>
            <a:r>
              <a:rPr lang="tr-TR" dirty="0"/>
              <a:t>yılında üniversite  sınavı ve tercihlerinde herhangi bir işlem yapamaz</a:t>
            </a:r>
            <a:r>
              <a:rPr lang="tr-TR" dirty="0" smtClean="0"/>
              <a:t>. Ve hak iddia edemez.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51178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EŞİT AĞIRLIK / TÜRKÇE MATEMATİK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 EŞİT AĞIRLIK  (</a:t>
            </a:r>
            <a:r>
              <a:rPr lang="tr-TR" sz="2800" b="1" dirty="0" smtClean="0">
                <a:solidFill>
                  <a:srgbClr val="FF0000"/>
                </a:solidFill>
              </a:rPr>
              <a:t>EA</a:t>
            </a:r>
            <a:r>
              <a:rPr lang="tr-TR" sz="2800" dirty="0" smtClean="0"/>
              <a:t>)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   AYT’DE </a:t>
            </a:r>
            <a:r>
              <a:rPr lang="tr-TR" sz="2800" dirty="0"/>
              <a:t>GİRMESİ GEREKEN </a:t>
            </a:r>
            <a:r>
              <a:rPr lang="tr-TR" sz="2800" dirty="0" smtClean="0"/>
              <a:t>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 smtClean="0"/>
              <a:t>METEMATİK SINAVI </a:t>
            </a:r>
            <a:r>
              <a:rPr lang="tr-TR" sz="2800" b="1" dirty="0"/>
              <a:t>40 SORU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31832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SAYISAL / MATEMATİK FEN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</a:t>
            </a:r>
            <a:r>
              <a:rPr lang="tr-TR" sz="2800" dirty="0" smtClean="0"/>
              <a:t>SAYISAL(</a:t>
            </a:r>
            <a:r>
              <a:rPr lang="tr-TR" sz="2800" b="1" dirty="0" smtClean="0">
                <a:solidFill>
                  <a:srgbClr val="FF0000"/>
                </a:solidFill>
              </a:rPr>
              <a:t>SAY</a:t>
            </a:r>
            <a:r>
              <a:rPr lang="tr-TR" sz="2800" dirty="0" smtClean="0"/>
              <a:t>)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  </a:t>
            </a:r>
            <a:r>
              <a:rPr lang="tr-TR" sz="2800" dirty="0" smtClean="0"/>
              <a:t>AYT’DE </a:t>
            </a:r>
            <a:r>
              <a:rPr lang="tr-TR" sz="2800" dirty="0"/>
              <a:t>GİRMESİ GEREKEN 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 smtClean="0"/>
              <a:t>FEN BİLİMLERİ SINAVI 40 SORU</a:t>
            </a:r>
            <a:endParaRPr lang="tr-TR" sz="2800" b="1" dirty="0"/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/>
              <a:t>METEMATİK SINAVI 40 SOR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56848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tr-TR" dirty="0" smtClean="0"/>
              <a:t>ADAYLARA TAVSİYEMİZ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tr-TR" sz="2800" dirty="0" smtClean="0"/>
              <a:t>Adaylar hedeflerini iyi belirleyip çalışmalarını ona göre netleştirmeli,</a:t>
            </a:r>
          </a:p>
          <a:p>
            <a:endParaRPr lang="tr-TR" sz="2800" dirty="0" smtClean="0"/>
          </a:p>
          <a:p>
            <a:r>
              <a:rPr lang="tr-TR" sz="2800" b="1" dirty="0" smtClean="0">
                <a:solidFill>
                  <a:srgbClr val="C00000"/>
                </a:solidFill>
              </a:rPr>
              <a:t>Adayların öncelikle YÖK, ÖSYM, MEB ve diğer resmi kurumların duyuru ve kılavuzlarını takip etmelerini öneririz. 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6509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tr-TR" dirty="0" smtClean="0"/>
              <a:t>TÜM ÜNİVERSİTE ADAYLARINA BAŞARILAR DİLERİZ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492896"/>
            <a:ext cx="8136904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400" b="1" dirty="0">
                <a:solidFill>
                  <a:schemeClr val="accent2">
                    <a:lumMod val="50000"/>
                  </a:schemeClr>
                </a:solidFill>
              </a:rPr>
              <a:t>Adem Kalebaşı </a:t>
            </a: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3400" b="1" dirty="0" smtClean="0">
                <a:solidFill>
                  <a:schemeClr val="accent2">
                    <a:lumMod val="50000"/>
                  </a:schemeClr>
                </a:solidFill>
              </a:rPr>
              <a:t>Mesut Sabancı </a:t>
            </a:r>
          </a:p>
          <a:p>
            <a:pPr marL="0" indent="0" algn="ctr">
              <a:buNone/>
            </a:pP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3400" b="1" smtClean="0">
                <a:solidFill>
                  <a:srgbClr val="C00000"/>
                </a:solidFill>
              </a:rPr>
              <a:t>Güncelleme/Düzeltme: </a:t>
            </a:r>
            <a:r>
              <a:rPr lang="tr-TR" sz="3400" b="1" dirty="0" smtClean="0">
                <a:solidFill>
                  <a:srgbClr val="C00000"/>
                </a:solidFill>
              </a:rPr>
              <a:t>03/10/2018</a:t>
            </a:r>
            <a:endParaRPr lang="tr-TR" sz="3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tr-TR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75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YKS BAŞVURU ÜCRETLERİ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endParaRPr lang="tr-TR" sz="3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TYT, AYT ve DİL Testi Başvuru Ücretleri Henüz Açıklanmamıştır</a:t>
            </a:r>
            <a:endParaRPr lang="tr-TR" sz="3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8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TYT NEDİR? (BİRİNCİ AŞAMA SINAVI)</a:t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 smtClean="0">
                <a:solidFill>
                  <a:srgbClr val="C00000"/>
                </a:solidFill>
              </a:rPr>
              <a:t>TEMEL YETENEK TESTİ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İlk aşama sınavı olup yükseköğretime geçiş yapmak isteyen tüm adayların girmesi gereken bir sınavdır. </a:t>
            </a:r>
          </a:p>
          <a:p>
            <a:r>
              <a:rPr lang="tr-TR" dirty="0"/>
              <a:t>Temel Yeterlilik, adayların sözel ve sayısal alanlarda sahip olmaları beklenen </a:t>
            </a:r>
            <a:r>
              <a:rPr lang="tr-TR" dirty="0" smtClean="0"/>
              <a:t>temel düzeyde bilgi</a:t>
            </a:r>
            <a:r>
              <a:rPr lang="tr-TR" dirty="0"/>
              <a:t>, </a:t>
            </a:r>
            <a:r>
              <a:rPr lang="tr-TR" dirty="0" smtClean="0"/>
              <a:t>beceri, </a:t>
            </a:r>
            <a:r>
              <a:rPr lang="tr-TR" dirty="0" err="1" smtClean="0"/>
              <a:t>hazırbulunuşluk</a:t>
            </a:r>
            <a:r>
              <a:rPr lang="tr-TR" dirty="0" smtClean="0"/>
              <a:t> </a:t>
            </a:r>
            <a:r>
              <a:rPr lang="tr-TR" dirty="0"/>
              <a:t>ve yetkinlikleri kapsar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905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SÖZEL MANTIK (40 TÜRKÇE 20 SOSYAL)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Amaç Türkçe ve Sosyal soruları ile;</a:t>
            </a:r>
          </a:p>
          <a:p>
            <a:r>
              <a:rPr lang="tr-TR" dirty="0"/>
              <a:t>Türkçeyi doğru kullanma, okuduğunu anlama ve yorumlama, kelime hazinesi, temel cümle bilgisi ve imla kurallarını kullanma becerileri ölçülecektir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Adayın sosyal alanda ki beceri, kavrama muhakeme, akıl yürütme ve çıkarım noktalarında yeterliliğini ölçmektir.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Sosyal Bilimler alanına olan yatkınlığını ve temel bilgi birikimini ölçmek için yapılacaktır. </a:t>
            </a:r>
            <a:endParaRPr lang="tr-TR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4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994122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SAYISAL MANTIK (40 MATEMATİK 20 FEN)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Amaç Matematik ve Fen Soruları ile;</a:t>
            </a:r>
          </a:p>
          <a:p>
            <a:r>
              <a:rPr lang="tr-TR" dirty="0"/>
              <a:t> </a:t>
            </a:r>
            <a:r>
              <a:rPr lang="tr-TR" dirty="0" smtClean="0"/>
              <a:t>Temel </a:t>
            </a:r>
            <a:r>
              <a:rPr lang="tr-TR" dirty="0"/>
              <a:t>matematik </a:t>
            </a:r>
            <a:r>
              <a:rPr lang="tr-TR" dirty="0" smtClean="0"/>
              <a:t>ve Fen Bilimleri alanında, </a:t>
            </a:r>
            <a:r>
              <a:rPr lang="tr-TR" dirty="0"/>
              <a:t>bilim kavramlarını kullanma ve bu kavramları kullanarak işlem yapma, temel matematiksel ilişkilerden yararlanarak soyut işlemler yapma, temel matematik prensiplerini ve işlemlerini gündelik hayatta uygulama becerileri ölçülecektir</a:t>
            </a:r>
            <a:r>
              <a:rPr lang="tr-TR" dirty="0" smtClean="0"/>
              <a:t>.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Fen Bilimleri alanına olan yatkınlığını ve temel bilgi birikimini ölçmek için yapılacaktır. </a:t>
            </a:r>
          </a:p>
        </p:txBody>
      </p:sp>
    </p:spTree>
    <p:extLst>
      <p:ext uri="{BB962C8B-B14F-4D97-AF65-F5344CB8AC3E}">
        <p14:creationId xmlns:p14="http://schemas.microsoft.com/office/powerpoint/2010/main" val="117634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TYT KAPSAMI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TARİH: 9-10. sınıf ve İnkılap Tarihi</a:t>
            </a:r>
          </a:p>
          <a:p>
            <a:r>
              <a:rPr lang="tr-TR" dirty="0" smtClean="0"/>
              <a:t>Coğrafya: 9-10. sınıf</a:t>
            </a:r>
          </a:p>
          <a:p>
            <a:r>
              <a:rPr lang="tr-TR" dirty="0" smtClean="0"/>
              <a:t>Felsefe (Ortak Zorunlu Felsefedir) </a:t>
            </a:r>
          </a:p>
          <a:p>
            <a:r>
              <a:rPr lang="tr-TR" dirty="0" smtClean="0"/>
              <a:t>Din Kültürü: (Ortak Zorunlu) </a:t>
            </a:r>
          </a:p>
          <a:p>
            <a:r>
              <a:rPr lang="tr-TR" dirty="0" smtClean="0"/>
              <a:t>Fizik, Kimya Biyoloji: 9. ve 10. sınıf. </a:t>
            </a:r>
          </a:p>
          <a:p>
            <a:r>
              <a:rPr lang="tr-TR" dirty="0" smtClean="0"/>
              <a:t>Matematik: 9. ve 10. Sınıf (Mat-</a:t>
            </a:r>
            <a:r>
              <a:rPr lang="tr-TR" dirty="0" err="1" smtClean="0"/>
              <a:t>Geo</a:t>
            </a:r>
            <a:r>
              <a:rPr lang="tr-TR" dirty="0" smtClean="0"/>
              <a:t> Konuları)</a:t>
            </a:r>
          </a:p>
          <a:p>
            <a:r>
              <a:rPr lang="tr-TR" dirty="0" smtClean="0"/>
              <a:t>Türkçe: Dil Anlatım Dersi ve Paragraf Konuları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6175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1409</Words>
  <Application>Microsoft Office PowerPoint</Application>
  <PresentationFormat>Ekran Gösterisi (4:3)</PresentationFormat>
  <Paragraphs>219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Ofis Teması</vt:lpstr>
      <vt:lpstr>2019       YKS    SÜRECİ </vt:lpstr>
      <vt:lpstr>YKS SINAVLARI:</vt:lpstr>
      <vt:lpstr>2019 YKS BAŞVURUSU ve SÜRECİ</vt:lpstr>
      <vt:lpstr>YKS BAŞVURUSU</vt:lpstr>
      <vt:lpstr>YKS BAŞVURU ÜCRETLERİ</vt:lpstr>
      <vt:lpstr>TYT NEDİR? (BİRİNCİ AŞAMA SINAVI) TEMEL YETENEK TESTİ</vt:lpstr>
      <vt:lpstr>SÖZEL MANTIK (40 TÜRKÇE 20 SOSYAL)</vt:lpstr>
      <vt:lpstr>SAYISAL MANTIK (40 MATEMATİK 20 FEN)</vt:lpstr>
      <vt:lpstr>TYT KAPSAMI </vt:lpstr>
      <vt:lpstr>TYT UYGULANIŞI</vt:lpstr>
      <vt:lpstr>TYT SORU DAĞILIMLARI</vt:lpstr>
      <vt:lpstr>ADAYLARA TAVSİYEMİZ</vt:lpstr>
      <vt:lpstr>PowerPoint Sunusu</vt:lpstr>
      <vt:lpstr>TYT’de ders başına her bir netin yaklaşık değeri</vt:lpstr>
      <vt:lpstr>TYT SONUÇLARI NERELERDE KULLANILICAK</vt:lpstr>
      <vt:lpstr>TYT PUANI İLE ASKER ve POLİS MESLEK YÜKSEKOKULU ÖN BAŞVURULARI</vt:lpstr>
      <vt:lpstr>ÖNEMLİ DEĞİŞİKLİK: </vt:lpstr>
      <vt:lpstr>YKS’DE İKİNCİ AŞAMA SINAVI:</vt:lpstr>
      <vt:lpstr>İKİNCİ AŞAMA AYT’YE GİRİŞ</vt:lpstr>
      <vt:lpstr>AYT ANLATIMI (ALAN YETERLİLİK TESTİ)</vt:lpstr>
      <vt:lpstr>AYT DERS KAPSAMLARI ve SORU SAYILARI </vt:lpstr>
      <vt:lpstr>Tarih-1 ve Coğrafya-1 Kapsamı</vt:lpstr>
      <vt:lpstr>Sosyal Bilimler-2 Sınavı: </vt:lpstr>
      <vt:lpstr>Sosyal Bilimler-2 Ders Kapsamları</vt:lpstr>
      <vt:lpstr>Fen Bilimleri Sınavı:  Bu derslerin tüm lise müfredatını kapsar. </vt:lpstr>
      <vt:lpstr>Matematik Sınavı:    Tüm Lise Matematik ve Geometri konularını kapsamaktadır.   Yaklaşık 30 mat 10 geometri sorusu sorulacaktır</vt:lpstr>
      <vt:lpstr>Dil Sınavı:</vt:lpstr>
      <vt:lpstr>AYT UYGULANIŞI</vt:lpstr>
      <vt:lpstr>ALAN YETERLİKİK TESTİ SÜRELERİ </vt:lpstr>
      <vt:lpstr>PowerPoint Sunusu</vt:lpstr>
      <vt:lpstr>PowerPoint Sunusu</vt:lpstr>
      <vt:lpstr>PowerPoint Sunusu</vt:lpstr>
      <vt:lpstr>PowerPoint Sunusu</vt:lpstr>
      <vt:lpstr>PowerPoint Sunusu</vt:lpstr>
      <vt:lpstr>HATIRLATMALAR</vt:lpstr>
      <vt:lpstr>AYT puanları birbirinden bağımsız hesaplanır </vt:lpstr>
      <vt:lpstr>BAŞARI SINIRLAMASI ŞARTI:</vt:lpstr>
      <vt:lpstr>   MTOK Aynen devam edecektir</vt:lpstr>
      <vt:lpstr>YKS ALANLARI VE PUAN TÜRLERİ:</vt:lpstr>
      <vt:lpstr>EŞİT AĞIRLIK / TÜRKÇE MATEMATİK ALAN</vt:lpstr>
      <vt:lpstr>SAYISAL / MATEMATİK FEN ALAN</vt:lpstr>
      <vt:lpstr>ADAYLARA TAVSİYEMİZ</vt:lpstr>
      <vt:lpstr>TÜM ÜNİVERSİTE ADAYLARINA BAŞARILAR DİLERİZ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ÖSYS YENİ SİSTEM BİLGİLENDİRMESİ (09/11/2017)</dc:title>
  <dc:creator>Senay</dc:creator>
  <cp:lastModifiedBy>rehberlik</cp:lastModifiedBy>
  <cp:revision>81</cp:revision>
  <dcterms:created xsi:type="dcterms:W3CDTF">2017-11-09T20:14:45Z</dcterms:created>
  <dcterms:modified xsi:type="dcterms:W3CDTF">2018-12-04T07:18:12Z</dcterms:modified>
</cp:coreProperties>
</file>