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70" r:id="rId3"/>
    <p:sldId id="257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7" r:id="rId17"/>
    <p:sldId id="276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23.06.2020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ctercih.com/" TargetMode="External"/><Relationship Id="rId2" Type="http://schemas.openxmlformats.org/officeDocument/2006/relationships/hyperlink" Target="https://yokatlas.yok.gov.tr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845496" cy="3600400"/>
          </a:xfrm>
        </p:spPr>
        <p:txBody>
          <a:bodyPr>
            <a:noAutofit/>
          </a:bodyPr>
          <a:lstStyle/>
          <a:p>
            <a:r>
              <a:rPr lang="tr-TR" sz="5400" b="1" dirty="0" smtClean="0"/>
              <a:t>OKULUMUZDA OKUYAN ÖĞRENCİLERİN AVANTAJLI BİR ŞEKİLDE TERCİH EDEBİLECEĞİ </a:t>
            </a:r>
            <a:br>
              <a:rPr lang="tr-TR" sz="5400" b="1" dirty="0" smtClean="0"/>
            </a:br>
            <a:r>
              <a:rPr lang="tr-TR" sz="5400" b="1" dirty="0" smtClean="0"/>
              <a:t>ÜNİVERSİTE BÖLÜMLERİ</a:t>
            </a:r>
            <a:endParaRPr lang="tr-TR" sz="54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7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/>
              <a:t>Grafik ve fotoğrafçılık bölümünün ek puan alabildiği iki </a:t>
            </a:r>
            <a:r>
              <a:rPr lang="tr-TR" sz="3600" dirty="0" smtClean="0"/>
              <a:t>yıllık(ön lisans</a:t>
            </a:r>
            <a:r>
              <a:rPr lang="tr-TR" sz="3600" dirty="0"/>
              <a:t>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GÖRSEL İLETİŞİM</a:t>
            </a:r>
          </a:p>
          <a:p>
            <a:r>
              <a:rPr lang="tr-TR" dirty="0" smtClean="0"/>
              <a:t>GRAFİK TASARIMI</a:t>
            </a:r>
          </a:p>
          <a:p>
            <a:r>
              <a:rPr lang="tr-TR" dirty="0" smtClean="0"/>
              <a:t>HALICILIK VE KİLİMCİLİK</a:t>
            </a:r>
          </a:p>
          <a:p>
            <a:r>
              <a:rPr lang="tr-TR" dirty="0" smtClean="0"/>
              <a:t>MARKA İLETİŞİMİ</a:t>
            </a:r>
          </a:p>
          <a:p>
            <a:r>
              <a:rPr lang="tr-TR" dirty="0" smtClean="0"/>
              <a:t>MEDYA VE İLETİŞİM</a:t>
            </a:r>
          </a:p>
          <a:p>
            <a:r>
              <a:rPr lang="tr-TR" dirty="0" smtClean="0"/>
              <a:t>MİMARİ DEKORATİF SANATLAR</a:t>
            </a:r>
          </a:p>
          <a:p>
            <a:r>
              <a:rPr lang="tr-TR" dirty="0" smtClean="0"/>
              <a:t>REKLAMCILIK</a:t>
            </a:r>
          </a:p>
          <a:p>
            <a:r>
              <a:rPr lang="tr-TR" dirty="0" smtClean="0"/>
              <a:t>SERAMİK VE CAM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71197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600" dirty="0"/>
              <a:t>Grafik ve fotoğrafçılık bölümünün ek puan alabildiği iki </a:t>
            </a:r>
            <a:r>
              <a:rPr lang="tr-TR" sz="3600" dirty="0" smtClean="0"/>
              <a:t>yıllık(ön lisans</a:t>
            </a:r>
            <a:r>
              <a:rPr lang="tr-TR" sz="3600" dirty="0"/>
              <a:t>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SERAMİK CAM VE ÇİNİCİLİK</a:t>
            </a:r>
          </a:p>
          <a:p>
            <a:r>
              <a:rPr lang="tr-TR" dirty="0" smtClean="0"/>
              <a:t>WEB TASARIMI VE KODLAMA</a:t>
            </a:r>
          </a:p>
          <a:p>
            <a:r>
              <a:rPr lang="tr-TR" dirty="0" smtClean="0"/>
              <a:t>HALKLA İLİŞKİLER VE TANITIM</a:t>
            </a:r>
          </a:p>
          <a:p>
            <a:r>
              <a:rPr lang="tr-TR" dirty="0" smtClean="0"/>
              <a:t>MEDYA VE İLETİŞİM</a:t>
            </a:r>
          </a:p>
          <a:p>
            <a:r>
              <a:rPr lang="tr-TR" dirty="0" smtClean="0"/>
              <a:t>RADYO VE TELEVİZYON PROGRAMCILIĞI</a:t>
            </a:r>
          </a:p>
          <a:p>
            <a:r>
              <a:rPr lang="tr-TR" dirty="0" smtClean="0"/>
              <a:t>RADYO VE TELEVİZYON TEKNOLOJİSİ </a:t>
            </a:r>
          </a:p>
          <a:p>
            <a:endParaRPr lang="tr-TR" dirty="0"/>
          </a:p>
          <a:p>
            <a:r>
              <a:rPr lang="tr-TR" dirty="0" smtClean="0"/>
              <a:t>İki yıllık(</a:t>
            </a:r>
            <a:r>
              <a:rPr lang="tr-TR" dirty="0" err="1" smtClean="0"/>
              <a:t>önlisans</a:t>
            </a:r>
            <a:r>
              <a:rPr lang="tr-TR" dirty="0" smtClean="0"/>
              <a:t>) programları için istenen puan türü </a:t>
            </a:r>
            <a:r>
              <a:rPr lang="tr-TR" dirty="0" err="1" smtClean="0"/>
              <a:t>TYT’dir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99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4800" b="1" dirty="0" smtClean="0"/>
              <a:t>BÜRO YÖNETİMİ</a:t>
            </a:r>
            <a:endParaRPr lang="tr-TR" sz="4800" b="1" dirty="0"/>
          </a:p>
          <a:p>
            <a:pPr marL="0" indent="0" algn="ctr">
              <a:buNone/>
            </a:pPr>
            <a:r>
              <a:rPr lang="tr-TR" sz="4800" b="1" dirty="0"/>
              <a:t>ÖĞRENCİLERİNİN </a:t>
            </a:r>
            <a:r>
              <a:rPr lang="tr-TR" sz="4800" b="1" dirty="0" smtClean="0"/>
              <a:t>EK PUAN ALARAK</a:t>
            </a:r>
          </a:p>
          <a:p>
            <a:pPr marL="0" indent="0" algn="ctr">
              <a:buNone/>
            </a:pPr>
            <a:r>
              <a:rPr lang="tr-TR" sz="4800" b="1" dirty="0" smtClean="0"/>
              <a:t>TERCİH EDEBİLECEĞİ</a:t>
            </a:r>
          </a:p>
          <a:p>
            <a:pPr marL="0" indent="0" algn="ctr">
              <a:buNone/>
            </a:pPr>
            <a:r>
              <a:rPr lang="tr-TR" sz="4800" b="1" dirty="0" smtClean="0"/>
              <a:t>BÖLÜMLER</a:t>
            </a:r>
            <a:endParaRPr lang="tr-TR" sz="48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65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/>
              <a:t>Büro Yönetimi </a:t>
            </a:r>
            <a:r>
              <a:rPr lang="tr-TR" sz="3200" dirty="0"/>
              <a:t>bölümünün ek puan alabildiği iki yıllık(ön lisans)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Ağız ve Diş Hastalığı</a:t>
            </a:r>
          </a:p>
          <a:p>
            <a:r>
              <a:rPr lang="tr-TR" dirty="0" smtClean="0"/>
              <a:t>Büro Yönetimi ve Yönetici Asistanlığı</a:t>
            </a:r>
          </a:p>
          <a:p>
            <a:r>
              <a:rPr lang="tr-TR" dirty="0" smtClean="0"/>
              <a:t>Çağrı Merkezi Hizmetleri</a:t>
            </a:r>
          </a:p>
          <a:p>
            <a:r>
              <a:rPr lang="tr-TR" dirty="0" smtClean="0"/>
              <a:t>Emlak ve Emlak Yönetimi</a:t>
            </a:r>
          </a:p>
          <a:p>
            <a:r>
              <a:rPr lang="tr-TR" dirty="0" smtClean="0"/>
              <a:t>Hukuk Büro Yönetimi ve Sekreterliği</a:t>
            </a:r>
          </a:p>
          <a:p>
            <a:r>
              <a:rPr lang="tr-TR" dirty="0" smtClean="0"/>
              <a:t>İnsan Kaynakları  Yönetimi</a:t>
            </a:r>
          </a:p>
          <a:p>
            <a:r>
              <a:rPr lang="tr-TR" dirty="0" smtClean="0"/>
              <a:t>İşletme Yönetimi</a:t>
            </a:r>
          </a:p>
          <a:p>
            <a:r>
              <a:rPr lang="tr-TR" dirty="0" smtClean="0"/>
              <a:t>Kooperatifçilik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657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dirty="0" smtClean="0"/>
              <a:t>Büro Yönetimi bölümünün </a:t>
            </a:r>
            <a:r>
              <a:rPr lang="tr-TR" sz="3200" dirty="0"/>
              <a:t>ek puan alabildiği iki yıllık(ön lisans)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 Kurumları İşletmeciliği</a:t>
            </a:r>
          </a:p>
          <a:p>
            <a:r>
              <a:rPr lang="tr-TR" dirty="0" smtClean="0"/>
              <a:t>Tıbbi Dokümantasyon ve Sekreterlik</a:t>
            </a:r>
          </a:p>
          <a:p>
            <a:r>
              <a:rPr lang="tr-TR" dirty="0" smtClean="0"/>
              <a:t>Tıbbi Tanıtım ve Pazarlama</a:t>
            </a:r>
          </a:p>
          <a:p>
            <a:r>
              <a:rPr lang="tr-TR" dirty="0" smtClean="0"/>
              <a:t>Sosyal Güvenlik</a:t>
            </a:r>
          </a:p>
          <a:p>
            <a:r>
              <a:rPr lang="tr-TR" dirty="0" smtClean="0"/>
              <a:t>Yerel Yönetimler</a:t>
            </a:r>
          </a:p>
          <a:p>
            <a:r>
              <a:rPr lang="tr-TR" dirty="0" smtClean="0"/>
              <a:t>Bu bölümlere yerleştirmede 	TYT puanı kullanılacaktır.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048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Bu bölümler hangi üniversitelerde?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Pek çok bölüm ismi söylendi peki ben bunların hangi üniversitelerde olduğunu nasıl bileceğim?</a:t>
            </a:r>
          </a:p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://yokatlas.yok.gov.tr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sitesi Yükseköğretim Kurulunun resmi adresidir. </a:t>
            </a:r>
            <a:r>
              <a:rPr lang="tr-TR" dirty="0" err="1" smtClean="0"/>
              <a:t>Burdan</a:t>
            </a:r>
            <a:r>
              <a:rPr lang="tr-TR" dirty="0"/>
              <a:t> </a:t>
            </a:r>
            <a:r>
              <a:rPr lang="tr-TR" dirty="0" smtClean="0"/>
              <a:t>yararlı bilgilere ulaşabilirsiniz.</a:t>
            </a:r>
          </a:p>
          <a:p>
            <a:r>
              <a:rPr lang="tr-TR" dirty="0">
                <a:hlinkClick r:id="rId3"/>
              </a:rPr>
              <a:t>http://www.genctercih.com</a:t>
            </a:r>
            <a:r>
              <a:rPr lang="tr-TR" dirty="0" smtClean="0">
                <a:hlinkClick r:id="rId3"/>
              </a:rPr>
              <a:t>/</a:t>
            </a:r>
            <a:r>
              <a:rPr lang="tr-TR" dirty="0" smtClean="0"/>
              <a:t> sitesi ile de seçmeyi düşündüğünüz </a:t>
            </a:r>
            <a:r>
              <a:rPr lang="tr-TR" dirty="0" err="1" smtClean="0"/>
              <a:t>önlisans</a:t>
            </a:r>
            <a:r>
              <a:rPr lang="tr-TR" dirty="0" smtClean="0"/>
              <a:t>(2 yıllık) programlarının DGS sınavı ile geçebileceğiniz lisans(4 yıllık) programlarını öğrenebilirsiniz.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128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Özel Yetenek Sınavı Sonuçlarına Göre Öğrenci Alan Bazı Programlar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Çizgi Film(Animasyon)</a:t>
            </a:r>
          </a:p>
          <a:p>
            <a:r>
              <a:rPr lang="tr-TR" dirty="0" smtClean="0"/>
              <a:t>Çizgi Film ve Animasyon</a:t>
            </a:r>
          </a:p>
          <a:p>
            <a:r>
              <a:rPr lang="tr-TR" dirty="0" smtClean="0"/>
              <a:t>Grafik</a:t>
            </a:r>
          </a:p>
          <a:p>
            <a:r>
              <a:rPr lang="tr-TR" dirty="0" smtClean="0"/>
              <a:t>Resim</a:t>
            </a:r>
          </a:p>
          <a:p>
            <a:r>
              <a:rPr lang="tr-TR" dirty="0" smtClean="0"/>
              <a:t>Heykel</a:t>
            </a:r>
          </a:p>
          <a:p>
            <a:r>
              <a:rPr lang="tr-TR" dirty="0" smtClean="0"/>
              <a:t>Seramik</a:t>
            </a:r>
          </a:p>
          <a:p>
            <a:r>
              <a:rPr lang="tr-TR" dirty="0" smtClean="0"/>
              <a:t>Geleneksel Türk El Sanatları</a:t>
            </a:r>
          </a:p>
          <a:p>
            <a:r>
              <a:rPr lang="tr-TR" dirty="0" smtClean="0"/>
              <a:t>Bu bölümlerin koşullarını ilgili üniversite ve bölüm sayfalarını takip ederek öğrenebilirsiniz. </a:t>
            </a:r>
          </a:p>
        </p:txBody>
      </p:sp>
    </p:spTree>
    <p:extLst>
      <p:ext uri="{BB962C8B-B14F-4D97-AF65-F5344CB8AC3E}">
        <p14:creationId xmlns:p14="http://schemas.microsoft.com/office/powerpoint/2010/main" val="54351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92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70057B"/>
                </a:solidFill>
              </a:rPr>
              <a:t>CAĞALOĞLU MESLEKİ VE TEKNİK ANADOLU LİSESİ PSİKOLOJİK DANIŞMA SERVİSİ </a:t>
            </a:r>
            <a:endParaRPr lang="tr-TR" dirty="0">
              <a:solidFill>
                <a:srgbClr val="7005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5445224"/>
            <a:ext cx="7560840" cy="1159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/>
              <a:t>HAZIRLAYAN: Okul Psikolojik Danışmanı Aynur BOYRAZ 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434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b="1" dirty="0" smtClean="0"/>
              <a:t>BİLİŞİM TEKNOLOJİLERİ BÖLÜMÜ</a:t>
            </a:r>
            <a:endParaRPr lang="tr-TR" sz="4800" b="1" dirty="0"/>
          </a:p>
          <a:p>
            <a:pPr marL="0" indent="0" algn="ctr">
              <a:buNone/>
            </a:pPr>
            <a:r>
              <a:rPr lang="tr-TR" sz="4800" b="1" dirty="0"/>
              <a:t>ÖĞRENCİLERİNİN </a:t>
            </a:r>
            <a:r>
              <a:rPr lang="tr-TR" sz="4800" b="1" dirty="0" smtClean="0"/>
              <a:t>TERCİH EDEBİLECEĞİ </a:t>
            </a:r>
          </a:p>
          <a:p>
            <a:pPr marL="0" indent="0" algn="ctr">
              <a:buNone/>
            </a:pPr>
            <a:r>
              <a:rPr lang="tr-TR" sz="4800" b="1" dirty="0" smtClean="0"/>
              <a:t>BÖLÜMLER</a:t>
            </a:r>
            <a:endParaRPr lang="tr-TR" sz="4800" b="1" dirty="0"/>
          </a:p>
          <a:p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1174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 smtClean="0"/>
              <a:t>*mesleki ve teknik ortaöğretim kurumları için ayrılan kontenjanlar (M.T.O.K.)(4 yıllık)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ADLİ BİLİŞİM MÜHENDİSLİĞİ(M.T.O.K)</a:t>
            </a:r>
          </a:p>
          <a:p>
            <a:r>
              <a:rPr lang="tr-TR" dirty="0" smtClean="0"/>
              <a:t>BİLGİSAYAR MÜHENDİSLİĞİ(M.T.O.K)</a:t>
            </a:r>
          </a:p>
          <a:p>
            <a:r>
              <a:rPr lang="tr-TR" dirty="0" smtClean="0"/>
              <a:t>BİLİŞİM </a:t>
            </a:r>
            <a:r>
              <a:rPr lang="tr-TR" dirty="0"/>
              <a:t>SİSTEMLERİ </a:t>
            </a:r>
            <a:r>
              <a:rPr lang="tr-TR" dirty="0" smtClean="0"/>
              <a:t>MÜHENDİSLİĞİ(M.T.O.K.)</a:t>
            </a:r>
            <a:endParaRPr lang="tr-TR" dirty="0"/>
          </a:p>
          <a:p>
            <a:r>
              <a:rPr lang="tr-TR" dirty="0" smtClean="0"/>
              <a:t>BİYOMEDİKAL MÜHENDİSLİĞİ(M.T.O.K.)</a:t>
            </a:r>
          </a:p>
          <a:p>
            <a:r>
              <a:rPr lang="tr-TR" dirty="0" smtClean="0"/>
              <a:t>ELEKTRİK-ELEKTRONİK MÜHENDİSLİĞİ(M.T.O.K.)</a:t>
            </a:r>
          </a:p>
          <a:p>
            <a:r>
              <a:rPr lang="tr-TR" dirty="0" smtClean="0"/>
              <a:t>YAZILIM MÜHENDİSLİĞİ(M.T.O.K.)</a:t>
            </a:r>
          </a:p>
          <a:p>
            <a:endParaRPr lang="tr-TR" dirty="0"/>
          </a:p>
          <a:p>
            <a:r>
              <a:rPr lang="tr-TR" dirty="0" smtClean="0"/>
              <a:t>Bu bölümler için gerekli puan türü SAY puan türüdür.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79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 smtClean="0"/>
              <a:t>Bilişim teknolojileri bölümünün ek puan alabildiği iki yıllık(ön lisans) bölümleri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BASIM ve YAYIN TEKNOLOJİLERİ</a:t>
            </a:r>
          </a:p>
          <a:p>
            <a:r>
              <a:rPr lang="tr-TR" dirty="0" smtClean="0"/>
              <a:t>BASIN ve YAYINCILIK</a:t>
            </a:r>
          </a:p>
          <a:p>
            <a:r>
              <a:rPr lang="tr-TR" dirty="0" smtClean="0"/>
              <a:t>BİLGİ GÜVENLİĞİ TEKNOLOJİSİ</a:t>
            </a:r>
          </a:p>
          <a:p>
            <a:r>
              <a:rPr lang="tr-TR" dirty="0" smtClean="0"/>
              <a:t>BİLGİSAYAR OPERATÖRLÜĞÜ</a:t>
            </a:r>
          </a:p>
          <a:p>
            <a:r>
              <a:rPr lang="tr-TR" dirty="0" smtClean="0"/>
              <a:t>BİLGİSAYAR PROGRAMCILIĞI</a:t>
            </a:r>
          </a:p>
          <a:p>
            <a:r>
              <a:rPr lang="tr-TR" dirty="0" smtClean="0"/>
              <a:t>BİLGİSAYAR TEKNOLOJİSİ</a:t>
            </a:r>
          </a:p>
          <a:p>
            <a:r>
              <a:rPr lang="tr-TR" dirty="0"/>
              <a:t>BİLGİ YÖNETİMİ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4185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/>
              <a:t>Bilişim teknolojileri bölümünün ek puan alabildiği iki </a:t>
            </a:r>
            <a:r>
              <a:rPr lang="tr-TR" sz="3600" dirty="0" smtClean="0"/>
              <a:t>yıllık(ön lisans</a:t>
            </a:r>
            <a:r>
              <a:rPr lang="tr-TR" sz="3600" dirty="0"/>
              <a:t>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COĞRAFİ BİLGİ SİSTEMLERİ</a:t>
            </a:r>
          </a:p>
          <a:p>
            <a:r>
              <a:rPr lang="tr-TR" dirty="0" smtClean="0"/>
              <a:t>COĞRAFİ BİLGİ SİSTEMLERİ VE TEKNOLOJİLERİ</a:t>
            </a:r>
          </a:p>
          <a:p>
            <a:r>
              <a:rPr lang="tr-TR" dirty="0" smtClean="0"/>
              <a:t>GÖRSEL İLETİŞİM</a:t>
            </a:r>
          </a:p>
          <a:p>
            <a:r>
              <a:rPr lang="tr-TR" dirty="0" smtClean="0"/>
              <a:t>GRAFİK TASARIMI</a:t>
            </a:r>
          </a:p>
          <a:p>
            <a:r>
              <a:rPr lang="tr-TR" dirty="0" smtClean="0"/>
              <a:t>İNTERNET VE AĞ TEKNOLOJİLERİ</a:t>
            </a:r>
          </a:p>
          <a:p>
            <a:r>
              <a:rPr lang="tr-TR" dirty="0" smtClean="0"/>
              <a:t>MOBİL TEKNOLOJİLERİ</a:t>
            </a:r>
          </a:p>
          <a:p>
            <a:r>
              <a:rPr lang="tr-TR" dirty="0" smtClean="0"/>
              <a:t>SAĞLIK BİLGİ SİSTEMLERİ TEKNİKERLİĞİ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13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/>
              <a:t>Bilişim teknolojileri bölümünün ek puan alabildiği iki </a:t>
            </a:r>
            <a:r>
              <a:rPr lang="tr-TR" sz="3600" dirty="0" smtClean="0"/>
              <a:t>yıllık(ön lisans</a:t>
            </a:r>
            <a:r>
              <a:rPr lang="tr-TR" sz="3600" dirty="0"/>
              <a:t>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SAHNE VE GÖSTERİ SANATLARI TEKNOLOJİLERİ</a:t>
            </a:r>
          </a:p>
          <a:p>
            <a:r>
              <a:rPr lang="tr-TR" dirty="0" smtClean="0"/>
              <a:t>WEB TASARIMI VE KODLAMA</a:t>
            </a:r>
          </a:p>
          <a:p>
            <a:endParaRPr lang="tr-TR" dirty="0"/>
          </a:p>
          <a:p>
            <a:r>
              <a:rPr lang="tr-TR" dirty="0" smtClean="0"/>
              <a:t>Bu bölümlere(2 yıllık/</a:t>
            </a:r>
            <a:r>
              <a:rPr lang="tr-TR" dirty="0" err="1" smtClean="0"/>
              <a:t>önlisans</a:t>
            </a:r>
            <a:r>
              <a:rPr lang="tr-TR" dirty="0" smtClean="0"/>
              <a:t>) yerleştirilmede TYT puanı kullanılacaktır.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03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sz="6000" b="1" dirty="0"/>
              <a:t>GRAFİK </a:t>
            </a:r>
            <a:r>
              <a:rPr lang="tr-TR" sz="6000" b="1" dirty="0" smtClean="0"/>
              <a:t>VE FOTOĞRAFÇILIK</a:t>
            </a:r>
          </a:p>
          <a:p>
            <a:pPr marL="0" indent="0" algn="ctr">
              <a:buNone/>
            </a:pPr>
            <a:r>
              <a:rPr lang="tr-TR" sz="6000" b="1" dirty="0" smtClean="0"/>
              <a:t>ÖĞRENCİLERİNİN AVANTAJLI OLARAK</a:t>
            </a:r>
          </a:p>
          <a:p>
            <a:pPr marL="0" indent="0" algn="ctr">
              <a:buNone/>
            </a:pPr>
            <a:r>
              <a:rPr lang="tr-TR" sz="6000" b="1" dirty="0" smtClean="0"/>
              <a:t>TERCİH EDEBİLECEĞİ </a:t>
            </a:r>
          </a:p>
          <a:p>
            <a:pPr marL="0" indent="0" algn="ctr">
              <a:buNone/>
            </a:pPr>
            <a:r>
              <a:rPr lang="tr-TR" sz="6000" b="1" dirty="0" smtClean="0"/>
              <a:t>BÖLÜMLER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34153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/>
              <a:t>m</a:t>
            </a:r>
            <a:r>
              <a:rPr lang="tr-TR" sz="3600" dirty="0" smtClean="0"/>
              <a:t>esleki </a:t>
            </a:r>
            <a:r>
              <a:rPr lang="tr-TR" sz="3600" dirty="0"/>
              <a:t>ve teknik ortaöğretim kurumları için ayrılan kontenjanlar (M.T.O.K</a:t>
            </a:r>
            <a:r>
              <a:rPr lang="tr-TR" sz="3600" dirty="0" smtClean="0"/>
              <a:t>.)(4 yıllık)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ENDÜSTRİYEL TASARIM MÜHENDİSLİĞİ(M.T.O.K.)          						      SAY</a:t>
            </a:r>
          </a:p>
          <a:p>
            <a:r>
              <a:rPr lang="tr-TR" dirty="0" smtClean="0"/>
              <a:t>GÖRSEL SANATLAR(M.T.O.K.)              SÖZ</a:t>
            </a:r>
          </a:p>
          <a:p>
            <a:r>
              <a:rPr lang="tr-TR" dirty="0" smtClean="0"/>
              <a:t>GRAFİK TASARIMI(M.T.O.K.)                 EA</a:t>
            </a:r>
          </a:p>
          <a:p>
            <a:r>
              <a:rPr lang="tr-TR" dirty="0" smtClean="0"/>
              <a:t>KUYUMCULUK VE MÜCEVHER TASARIMI(M.T.O.K.)                                EA</a:t>
            </a:r>
          </a:p>
          <a:p>
            <a:r>
              <a:rPr lang="tr-TR" dirty="0" smtClean="0"/>
              <a:t>REKREASYON YÖNETİMİ(M.T.O.K.)    SÖZ</a:t>
            </a:r>
          </a:p>
          <a:p>
            <a:r>
              <a:rPr lang="tr-TR" dirty="0" smtClean="0"/>
              <a:t>Bölümler için istenen puan türleri yanlarında yazmaktadır. </a:t>
            </a:r>
          </a:p>
        </p:txBody>
      </p:sp>
    </p:spTree>
    <p:extLst>
      <p:ext uri="{BB962C8B-B14F-4D97-AF65-F5344CB8AC3E}">
        <p14:creationId xmlns:p14="http://schemas.microsoft.com/office/powerpoint/2010/main" val="252043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tr-TR" sz="3600" dirty="0" smtClean="0"/>
              <a:t>Grafik ve fotoğrafçılık bölümünün </a:t>
            </a:r>
            <a:r>
              <a:rPr lang="tr-TR" sz="3600" dirty="0"/>
              <a:t>ek puan alabildiği iki </a:t>
            </a:r>
            <a:r>
              <a:rPr lang="tr-TR" sz="3600" dirty="0" smtClean="0"/>
              <a:t>yıllık(ön lisans</a:t>
            </a:r>
            <a:r>
              <a:rPr lang="tr-TR" sz="3600" dirty="0"/>
              <a:t>) bölümleri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BASIM YAYIN TEKNOLOJİLERİ</a:t>
            </a:r>
          </a:p>
          <a:p>
            <a:r>
              <a:rPr lang="tr-TR" dirty="0" smtClean="0"/>
              <a:t>BASIN VE YAYINCILIK</a:t>
            </a:r>
          </a:p>
          <a:p>
            <a:r>
              <a:rPr lang="tr-TR" dirty="0" smtClean="0"/>
              <a:t>BİLGİSAYAR DESTEKLİ TASARIM VE ANİMASYON</a:t>
            </a:r>
          </a:p>
          <a:p>
            <a:r>
              <a:rPr lang="tr-TR" dirty="0" smtClean="0"/>
              <a:t>ENDÜSTRİ ÜRÜNLERİ TASARIMI</a:t>
            </a:r>
          </a:p>
          <a:p>
            <a:r>
              <a:rPr lang="tr-TR" dirty="0" smtClean="0"/>
              <a:t>ENDÜSTRİYEL CAM VE SERAMİK</a:t>
            </a:r>
          </a:p>
          <a:p>
            <a:r>
              <a:rPr lang="tr-TR" dirty="0" smtClean="0"/>
              <a:t>FOTOĞRAFÇILIK VE KAMERAMANLIK</a:t>
            </a:r>
          </a:p>
          <a:p>
            <a:r>
              <a:rPr lang="tr-TR" dirty="0" smtClean="0"/>
              <a:t>GELENEKSEL TEKSTİLLERİN KONSERVASYONU VE RESTORASYONU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0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</TotalTime>
  <Words>477</Words>
  <Application>Microsoft Office PowerPoint</Application>
  <PresentationFormat>Ekran Gösterisi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Akış</vt:lpstr>
      <vt:lpstr>OKULUMUZDA OKUYAN ÖĞRENCİLERİN AVANTAJLI BİR ŞEKİLDE TERCİH EDEBİLECEĞİ  ÜNİVERSİTE BÖLÜMLERİ</vt:lpstr>
      <vt:lpstr>PowerPoint Sunusu</vt:lpstr>
      <vt:lpstr>*mesleki ve teknik ortaöğretim kurumları için ayrılan kontenjanlar (M.T.O.K.)(4 yıllık)</vt:lpstr>
      <vt:lpstr>Bilişim teknolojileri bölümünün ek puan alabildiği iki yıllık(ön lisans) bölümleri</vt:lpstr>
      <vt:lpstr>Bilişim teknolojileri bölümünün ek puan alabildiği iki yıllık(ön lisans) bölümleri</vt:lpstr>
      <vt:lpstr>Bilişim teknolojileri bölümünün ek puan alabildiği iki yıllık(ön lisans) bölümleri</vt:lpstr>
      <vt:lpstr>PowerPoint Sunusu</vt:lpstr>
      <vt:lpstr>mesleki ve teknik ortaöğretim kurumları için ayrılan kontenjanlar (M.T.O.K.)(4 yıllık)</vt:lpstr>
      <vt:lpstr>Grafik ve fotoğrafçılık bölümünün ek puan alabildiği iki yıllık(ön lisans) bölümleri</vt:lpstr>
      <vt:lpstr>Grafik ve fotoğrafçılık bölümünün ek puan alabildiği iki yıllık(ön lisans) bölümleri</vt:lpstr>
      <vt:lpstr>Grafik ve fotoğrafçılık bölümünün ek puan alabildiği iki yıllık(ön lisans) bölümleri</vt:lpstr>
      <vt:lpstr>PowerPoint Sunusu</vt:lpstr>
      <vt:lpstr>Büro Yönetimi bölümünün ek puan alabildiği iki yıllık(ön lisans) bölümleri</vt:lpstr>
      <vt:lpstr>Büro Yönetimi bölümünün ek puan alabildiği iki yıllık(ön lisans) bölümleri</vt:lpstr>
      <vt:lpstr>Bu bölümler hangi üniversitelerde?</vt:lpstr>
      <vt:lpstr>Özel Yetenek Sınavı Sonuçlarına Göre Öğrenci Alan Bazı Programlar</vt:lpstr>
      <vt:lpstr>CAĞALOĞLU MESLEKİ VE TEKNİK ANADOLU LİSESİ PSİKOLOJİK DANIŞMA SERVİSİ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rehberlik</dc:creator>
  <cp:lastModifiedBy>pc</cp:lastModifiedBy>
  <cp:revision>16</cp:revision>
  <dcterms:created xsi:type="dcterms:W3CDTF">2017-11-24T11:07:22Z</dcterms:created>
  <dcterms:modified xsi:type="dcterms:W3CDTF">2020-06-23T16:13:14Z</dcterms:modified>
</cp:coreProperties>
</file>